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7" r:id="rId2"/>
    <p:sldId id="327" r:id="rId3"/>
    <p:sldId id="328" r:id="rId4"/>
    <p:sldId id="273" r:id="rId5"/>
    <p:sldId id="275" r:id="rId6"/>
    <p:sldId id="276" r:id="rId7"/>
    <p:sldId id="323" r:id="rId8"/>
    <p:sldId id="324" r:id="rId9"/>
    <p:sldId id="325" r:id="rId10"/>
    <p:sldId id="32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22" r:id="rId47"/>
    <p:sldId id="312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274" r:id="rId57"/>
    <p:sldId id="330" r:id="rId58"/>
    <p:sldId id="260" r:id="rId59"/>
    <p:sldId id="331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329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BC839-260F-384B-B760-891C353BCACC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CA772-D1E0-4E46-AD01-20D67ABA9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3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58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59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60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61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Type name =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8D3F65-84EB-8E4E-8FDD-16954905041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62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63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54D33-2C7B-6F4D-B931-8A5FC90DBE67}" type="slidenum">
              <a:rPr lang="en-US"/>
              <a:pPr/>
              <a:t>64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65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67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A95A-A040-9D4C-9698-B5D4E1E718D8}" type="slidenum">
              <a:rPr lang="en-US"/>
              <a:pPr/>
              <a:t>68</a:t>
            </a:fld>
            <a:endParaRPr lang="en-US"/>
          </a:p>
        </p:txBody>
      </p:sp>
      <p:sp>
        <p:nvSpPr>
          <p:cNvPr id="676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</a:rPr>
              <a:t>Type name =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8D3F65-84EB-8E4E-8FDD-1695490504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4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8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3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6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8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3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6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2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ABBB1-C724-2A4E-8B84-08606E3D97F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56496-B4DD-A84F-94E8-4E3783C50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9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436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1"/>
          <p:cNvSpPr txBox="1">
            <a:spLocks noChangeArrowheads="1"/>
          </p:cNvSpPr>
          <p:nvPr/>
        </p:nvSpPr>
        <p:spPr bwMode="auto">
          <a:xfrm>
            <a:off x="1827169" y="2258742"/>
            <a:ext cx="480206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 b="1" dirty="0" smtClean="0">
                <a:solidFill>
                  <a:srgbClr val="660066"/>
                </a:solidFill>
                <a:latin typeface="Courier" charset="0"/>
                <a:cs typeface="Courier" charset="0"/>
              </a:rPr>
              <a:t>if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</a:t>
            </a:r>
            <a:r>
              <a:rPr lang="en-US" sz="3000" dirty="0" err="1" smtClean="0">
                <a:solidFill>
                  <a:srgbClr val="010000"/>
                </a:solidFill>
                <a:latin typeface="Courier" charset="0"/>
                <a:cs typeface="Courier" charset="0"/>
              </a:rPr>
              <a:t>frontIsClear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()) {</a:t>
            </a:r>
          </a:p>
          <a:p>
            <a:r>
              <a:rPr lang="en-US" sz="3000" dirty="0">
                <a:solidFill>
                  <a:srgbClr val="010000"/>
                </a:solidFill>
                <a:latin typeface="Courier" charset="0"/>
                <a:cs typeface="Courier" charset="0"/>
              </a:rPr>
              <a:t> 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  move();</a:t>
            </a:r>
          </a:p>
          <a:p>
            <a:r>
              <a:rPr lang="en-US" sz="3000" dirty="0">
                <a:solidFill>
                  <a:srgbClr val="010000"/>
                </a:solidFill>
                <a:latin typeface="Courier" charset="0"/>
                <a:cs typeface="Courier" charset="0"/>
              </a:rPr>
              <a:t> 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  </a:t>
            </a:r>
            <a:r>
              <a:rPr lang="en-US" sz="3000" dirty="0" err="1" smtClean="0">
                <a:solidFill>
                  <a:srgbClr val="010000"/>
                </a:solidFill>
                <a:latin typeface="Courier" charset="0"/>
                <a:cs typeface="Courier" charset="0"/>
              </a:rPr>
              <a:t>turnLeft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();</a:t>
            </a:r>
          </a:p>
          <a:p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}</a:t>
            </a:r>
            <a:endParaRPr lang="en-US" sz="3000" dirty="0">
              <a:solidFill>
                <a:srgbClr val="010000"/>
              </a:solidFill>
              <a:latin typeface="Courier" charset="0"/>
              <a:cs typeface="Courier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Debug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195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Lifetime of a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500"/>
            <a:ext cx="914400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08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39553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232433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84547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95038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</p:spTree>
    <p:extLst>
      <p:ext uri="{BB962C8B-B14F-4D97-AF65-F5344CB8AC3E}">
        <p14:creationId xmlns:p14="http://schemas.microsoft.com/office/powerpoint/2010/main" val="410306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5610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1647825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Hi, I’m y</a:t>
            </a:r>
          </a:p>
        </p:txBody>
      </p:sp>
    </p:spTree>
    <p:extLst>
      <p:ext uri="{BB962C8B-B14F-4D97-AF65-F5344CB8AC3E}">
        <p14:creationId xmlns:p14="http://schemas.microsoft.com/office/powerpoint/2010/main" val="137664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297351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Announcements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7847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</p:spTree>
    <p:extLst>
      <p:ext uri="{BB962C8B-B14F-4D97-AF65-F5344CB8AC3E}">
        <p14:creationId xmlns:p14="http://schemas.microsoft.com/office/powerpoint/2010/main" val="142677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have so much in common</a:t>
            </a:r>
          </a:p>
        </p:txBody>
      </p:sp>
    </p:spTree>
    <p:extLst>
      <p:ext uri="{BB962C8B-B14F-4D97-AF65-F5344CB8AC3E}">
        <p14:creationId xmlns:p14="http://schemas.microsoft.com/office/powerpoint/2010/main" val="39363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both have value 5!</a:t>
            </a:r>
          </a:p>
        </p:txBody>
      </p:sp>
    </p:spTree>
    <p:extLst>
      <p:ext uri="{BB962C8B-B14F-4D97-AF65-F5344CB8AC3E}">
        <p14:creationId xmlns:p14="http://schemas.microsoft.com/office/powerpoint/2010/main" val="135053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Maybe one day we can…</a:t>
            </a:r>
          </a:p>
        </p:txBody>
      </p:sp>
    </p:spTree>
    <p:extLst>
      <p:ext uri="{BB962C8B-B14F-4D97-AF65-F5344CB8AC3E}">
        <p14:creationId xmlns:p14="http://schemas.microsoft.com/office/powerpoint/2010/main" val="235117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println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together?</a:t>
            </a:r>
          </a:p>
        </p:txBody>
      </p:sp>
    </p:spTree>
    <p:extLst>
      <p:ext uri="{BB962C8B-B14F-4D97-AF65-F5344CB8AC3E}">
        <p14:creationId xmlns:p14="http://schemas.microsoft.com/office/powerpoint/2010/main" val="81067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They got along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3289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It was a beautiful match…</a:t>
            </a:r>
          </a:p>
        </p:txBody>
      </p:sp>
    </p:spTree>
    <p:extLst>
      <p:ext uri="{BB962C8B-B14F-4D97-AF65-F5344CB8AC3E}">
        <p14:creationId xmlns:p14="http://schemas.microsoft.com/office/powerpoint/2010/main" val="3323160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But then tragedy struck.</a:t>
            </a:r>
          </a:p>
        </p:txBody>
      </p:sp>
    </p:spTree>
    <p:extLst>
      <p:ext uri="{BB962C8B-B14F-4D97-AF65-F5344CB8AC3E}">
        <p14:creationId xmlns:p14="http://schemas.microsoft.com/office/powerpoint/2010/main" val="230808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Tragedy Struck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Tragedy Struck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802504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FAQ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263" y="2266656"/>
            <a:ext cx="630172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/>
              <a:t>What if I didn’t finish </a:t>
            </a:r>
            <a:r>
              <a:rPr lang="en-US" sz="3600" dirty="0" err="1" smtClean="0"/>
              <a:t>Nimm</a:t>
            </a:r>
            <a:r>
              <a:rPr lang="en-US" sz="3600" dirty="0" smtClean="0"/>
              <a:t>?</a:t>
            </a:r>
          </a:p>
          <a:p>
            <a:pPr marL="742950" indent="-742950">
              <a:buAutoNum type="arabicPeriod"/>
            </a:pPr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smtClean="0"/>
              <a:t>Can I see the slides?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12794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Tragedy Struck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85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Noooooooooooooooo!</a:t>
            </a:r>
          </a:p>
        </p:txBody>
      </p:sp>
    </p:spTree>
    <p:extLst>
      <p:ext uri="{BB962C8B-B14F-4D97-AF65-F5344CB8AC3E}">
        <p14:creationId xmlns:p14="http://schemas.microsoft.com/office/powerpoint/2010/main" val="246124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You see…</a:t>
            </a:r>
          </a:p>
        </p:txBody>
      </p:sp>
    </p:spTree>
    <p:extLst>
      <p:ext uri="{BB962C8B-B14F-4D97-AF65-F5344CB8AC3E}">
        <p14:creationId xmlns:p14="http://schemas.microsoft.com/office/powerpoint/2010/main" val="255335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When a program exits the code block…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757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Where a variable was declared… 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65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It gets deleted from memory!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46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Since y was declared inside the if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9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It gets deleted from memory here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53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doesn’t exist here.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29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And doesn’t exist here.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</p:spTree>
    <p:extLst>
      <p:ext uri="{BB962C8B-B14F-4D97-AF65-F5344CB8AC3E}">
        <p14:creationId xmlns:p14="http://schemas.microsoft.com/office/powerpoint/2010/main" val="4259231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3849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11241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Sad times </a:t>
            </a:r>
            <a:r>
              <a:rPr lang="en-US" sz="3600">
                <a:solidFill>
                  <a:schemeClr val="bg1"/>
                </a:solidFill>
                <a:sym typeface="Wingdings" charset="0"/>
              </a:rPr>
              <a:t>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7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Variables have a lifetime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6637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Variables have a lifetime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7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Come to existence when declared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7475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4681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Comes to life here</a:t>
            </a:r>
          </a:p>
        </p:txBody>
      </p:sp>
      <p:cxnSp>
        <p:nvCxnSpPr>
          <p:cNvPr id="74758" name="Straight Arrow Connector 11"/>
          <p:cNvCxnSpPr>
            <a:cxnSpLocks noChangeShapeType="1"/>
          </p:cNvCxnSpPr>
          <p:nvPr/>
        </p:nvCxnSpPr>
        <p:spPr bwMode="auto">
          <a:xfrm flipH="1" flipV="1">
            <a:off x="4683125" y="2173288"/>
            <a:ext cx="1060450" cy="63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4510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Live Until End of Code-Block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3540452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T</a:t>
            </a:r>
            <a:r>
              <a:rPr lang="en-US" sz="2400" dirty="0" smtClean="0">
                <a:latin typeface="+mj-lt"/>
              </a:rPr>
              <a:t>his </a:t>
            </a:r>
            <a:r>
              <a:rPr lang="en-US" sz="2400" dirty="0">
                <a:latin typeface="+mj-lt"/>
              </a:rPr>
              <a:t>is the inner most</a:t>
            </a:r>
          </a:p>
          <a:p>
            <a:pPr>
              <a:defRPr/>
            </a:pPr>
            <a:r>
              <a:rPr lang="en-US" sz="2400" dirty="0">
                <a:latin typeface="+mj-lt"/>
              </a:rPr>
              <a:t>code block in which it was </a:t>
            </a:r>
          </a:p>
          <a:p>
            <a:pPr>
              <a:defRPr/>
            </a:pPr>
            <a:r>
              <a:rPr lang="en-US" sz="2400" dirty="0">
                <a:latin typeface="+mj-lt"/>
              </a:rPr>
              <a:t>declared….</a:t>
            </a:r>
          </a:p>
        </p:txBody>
      </p:sp>
      <p:cxnSp>
        <p:nvCxnSpPr>
          <p:cNvPr id="75780" name="Straight Arrow Connector 9"/>
          <p:cNvCxnSpPr>
            <a:cxnSpLocks noChangeShapeType="1"/>
          </p:cNvCxnSpPr>
          <p:nvPr/>
        </p:nvCxnSpPr>
        <p:spPr bwMode="auto">
          <a:xfrm flipH="1">
            <a:off x="4748213" y="2640013"/>
            <a:ext cx="4476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57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60698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Variables have a lifetime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1465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Still alive here…</a:t>
            </a:r>
          </a:p>
        </p:txBody>
      </p:sp>
      <p:cxnSp>
        <p:nvCxnSpPr>
          <p:cNvPr id="77828" name="Straight Arrow Connector 9"/>
          <p:cNvCxnSpPr>
            <a:cxnSpLocks noChangeShapeType="1"/>
          </p:cNvCxnSpPr>
          <p:nvPr/>
        </p:nvCxnSpPr>
        <p:spPr bwMode="auto">
          <a:xfrm flipH="1">
            <a:off x="3767138" y="2727325"/>
            <a:ext cx="1284287" cy="419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782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938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Live Until End of Code-Block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It dies here (at the end of its code block)</a:t>
            </a:r>
          </a:p>
        </p:txBody>
      </p:sp>
      <p:cxnSp>
        <p:nvCxnSpPr>
          <p:cNvPr id="76804" name="Straight Arrow Connector 9"/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68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4166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Live Until End of Code-Block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It dies here (at the end of its code block)</a:t>
            </a:r>
          </a:p>
        </p:txBody>
      </p:sp>
      <p:cxnSp>
        <p:nvCxnSpPr>
          <p:cNvPr id="78852" name="Straight Arrow Connector 9"/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88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7898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625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>
                <a:solidFill>
                  <a:srgbClr val="010000"/>
                </a:solidFill>
                <a:latin typeface="Chalkboard" charset="0"/>
                <a:cs typeface="Chalkboard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418546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8"/>
          <p:cNvSpPr txBox="1">
            <a:spLocks noChangeArrowheads="1"/>
          </p:cNvSpPr>
          <p:nvPr/>
        </p:nvSpPr>
        <p:spPr bwMode="auto">
          <a:xfrm>
            <a:off x="2436813" y="2278063"/>
            <a:ext cx="36464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sz="300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sz="3000">
                <a:solidFill>
                  <a:srgbClr val="010000"/>
                </a:solidFill>
                <a:latin typeface="Courier" charset="0"/>
                <a:cs typeface="Courier" charset="0"/>
              </a:rPr>
              <a:t>total = 42;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Variable </a:t>
            </a:r>
            <a:r>
              <a:rPr lang="en-US" sz="40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Declaraion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8675" name="TextBox 18"/>
          <p:cNvSpPr txBox="1">
            <a:spLocks noChangeArrowheads="1"/>
          </p:cNvSpPr>
          <p:nvPr/>
        </p:nvSpPr>
        <p:spPr bwMode="auto">
          <a:xfrm>
            <a:off x="2436813" y="4278313"/>
            <a:ext cx="24923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 dirty="0">
                <a:solidFill>
                  <a:srgbClr val="000000"/>
                </a:solidFill>
                <a:latin typeface="Courier" charset="0"/>
                <a:cs typeface="Courier" charset="0"/>
              </a:rPr>
              <a:t>total = 4</a:t>
            </a:r>
            <a:r>
              <a:rPr lang="en-US" sz="3000" b="1" dirty="0">
                <a:solidFill>
                  <a:srgbClr val="000000"/>
                </a:solidFill>
                <a:latin typeface="Courier" charset="0"/>
                <a:cs typeface="Courier" charset="0"/>
              </a:rPr>
              <a:t>;</a:t>
            </a:r>
            <a:endParaRPr lang="en-US" sz="3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54288" y="1500188"/>
            <a:ext cx="3289300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// Declares an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int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76500" y="3744913"/>
            <a:ext cx="3671888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// Changes its value</a:t>
            </a:r>
          </a:p>
        </p:txBody>
      </p:sp>
    </p:spTree>
    <p:extLst>
      <p:ext uri="{BB962C8B-B14F-4D97-AF65-F5344CB8AC3E}">
        <p14:creationId xmlns:p14="http://schemas.microsoft.com/office/powerpoint/2010/main" val="115165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programmer fixed her bug</a:t>
            </a:r>
          </a:p>
        </p:txBody>
      </p:sp>
    </p:spTree>
    <p:extLst>
      <p:ext uri="{BB962C8B-B14F-4D97-AF65-F5344CB8AC3E}">
        <p14:creationId xmlns:p14="http://schemas.microsoft.com/office/powerpoint/2010/main" val="19415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0680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</p:spTree>
    <p:extLst>
      <p:ext uri="{BB962C8B-B14F-4D97-AF65-F5344CB8AC3E}">
        <p14:creationId xmlns:p14="http://schemas.microsoft.com/office/powerpoint/2010/main" val="22959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57838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Since they were both in scope…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77462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story had a happy ending!</a:t>
            </a:r>
          </a:p>
        </p:txBody>
      </p:sp>
    </p:spTree>
    <p:extLst>
      <p:ext uri="{BB962C8B-B14F-4D97-AF65-F5344CB8AC3E}">
        <p14:creationId xmlns:p14="http://schemas.microsoft.com/office/powerpoint/2010/main" val="186647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339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Beyond Console Programs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6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 smtClean="0"/>
              <a:t>GRect</a:t>
            </a:r>
            <a:r>
              <a:rPr lang="en-US" sz="2400" b="0" dirty="0" smtClean="0"/>
              <a:t> is a variable that stores a rectangle.</a:t>
            </a:r>
            <a:endParaRPr lang="en-US" sz="2400" b="0" dirty="0"/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801488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method </a:t>
              </a:r>
              <a:r>
                <a:rPr lang="en-US" sz="2400" b="0" dirty="0" smtClean="0"/>
                <a:t>displays a rectangle</a:t>
              </a:r>
              <a:endParaRPr lang="en-US" sz="2400" b="0" dirty="0"/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dirty="0">
                  <a:latin typeface="Courier New" charset="0"/>
                </a:rPr>
                <a:t>public void run() {</a:t>
              </a:r>
            </a:p>
            <a:p>
              <a:r>
                <a:rPr lang="en-US" sz="1600" dirty="0">
                  <a:latin typeface="Courier New" charset="0"/>
                </a:rPr>
                <a:t>   </a:t>
              </a:r>
              <a:r>
                <a:rPr lang="en-US" sz="1600" dirty="0" err="1" smtClean="0">
                  <a:latin typeface="Courier New" charset="0"/>
                </a:rPr>
                <a:t>Grect</a:t>
              </a:r>
              <a:r>
                <a:rPr lang="en-US" sz="1600" dirty="0" smtClean="0">
                  <a:latin typeface="Courier New" charset="0"/>
                </a:rPr>
                <a:t> </a:t>
              </a:r>
              <a:r>
                <a:rPr lang="en-US" sz="1600" dirty="0" err="1" smtClean="0">
                  <a:latin typeface="Courier New" charset="0"/>
                </a:rPr>
                <a:t>rect</a:t>
              </a:r>
              <a:r>
                <a:rPr lang="en-US" sz="1600" dirty="0" smtClean="0">
                  <a:latin typeface="Courier New" charset="0"/>
                </a:rPr>
                <a:t> = </a:t>
              </a:r>
              <a:r>
                <a:rPr lang="en-US" sz="1600" dirty="0">
                  <a:latin typeface="Courier New" charset="0"/>
                </a:rPr>
                <a:t>new </a:t>
              </a:r>
              <a:r>
                <a:rPr lang="en-US" sz="1600" dirty="0" err="1" smtClean="0">
                  <a:latin typeface="Courier New" charset="0"/>
                </a:rPr>
                <a:t>GRect</a:t>
              </a:r>
              <a:r>
                <a:rPr lang="en-US" sz="1600" dirty="0" smtClean="0">
                  <a:latin typeface="Courier New" charset="0"/>
                </a:rPr>
                <a:t>(200, 200)</a:t>
              </a:r>
              <a:r>
                <a:rPr lang="en-US" sz="1600" dirty="0">
                  <a:latin typeface="Courier New" charset="0"/>
                </a:rPr>
                <a:t>;</a:t>
              </a:r>
            </a:p>
            <a:p>
              <a:r>
                <a:rPr lang="en-US" sz="1600" dirty="0">
                  <a:latin typeface="Courier New" charset="0"/>
                </a:rPr>
                <a:t>   </a:t>
              </a:r>
              <a:r>
                <a:rPr lang="en-US" sz="1600" dirty="0" err="1" smtClean="0">
                  <a:latin typeface="Courier New" charset="0"/>
                </a:rPr>
                <a:t>rect.setFilled</a:t>
              </a:r>
              <a:r>
                <a:rPr lang="en-US" sz="1600" dirty="0" smtClean="0">
                  <a:latin typeface="Courier New" charset="0"/>
                </a:rPr>
                <a:t>(</a:t>
              </a:r>
              <a:r>
                <a:rPr lang="en-US" sz="1600" dirty="0">
                  <a:latin typeface="Courier New" charset="0"/>
                </a:rPr>
                <a:t>true);</a:t>
              </a:r>
            </a:p>
            <a:p>
              <a:r>
                <a:rPr lang="en-US" sz="1600" dirty="0">
                  <a:latin typeface="Courier New" charset="0"/>
                </a:rPr>
                <a:t>   </a:t>
              </a:r>
              <a:r>
                <a:rPr lang="en-US" sz="1600" dirty="0" err="1" smtClean="0">
                  <a:latin typeface="Courier New" charset="0"/>
                </a:rPr>
                <a:t>rect.setColor</a:t>
              </a:r>
              <a:r>
                <a:rPr lang="en-US" sz="1600" dirty="0" smtClean="0">
                  <a:latin typeface="Courier New" charset="0"/>
                </a:rPr>
                <a:t>(</a:t>
              </a:r>
              <a:r>
                <a:rPr lang="en-US" sz="1600" dirty="0" err="1" smtClean="0">
                  <a:latin typeface="Courier New" charset="0"/>
                </a:rPr>
                <a:t>Color.BLUE</a:t>
              </a:r>
              <a:r>
                <a:rPr lang="en-US" sz="1600" dirty="0" smtClean="0">
                  <a:latin typeface="Courier New" charset="0"/>
                </a:rPr>
                <a:t>)</a:t>
              </a:r>
              <a:r>
                <a:rPr lang="en-US" sz="1600" dirty="0">
                  <a:latin typeface="Courier New" charset="0"/>
                </a:rPr>
                <a:t>;</a:t>
              </a:r>
            </a:p>
            <a:p>
              <a:r>
                <a:rPr lang="en-US" sz="1600" dirty="0">
                  <a:latin typeface="Courier New" charset="0"/>
                </a:rPr>
                <a:t>   add</a:t>
              </a:r>
              <a:r>
                <a:rPr lang="en-US" sz="1600" dirty="0" smtClean="0">
                  <a:latin typeface="Courier New" charset="0"/>
                </a:rPr>
                <a:t>(</a:t>
              </a:r>
              <a:r>
                <a:rPr lang="en-US" sz="1600" dirty="0" err="1" smtClean="0">
                  <a:latin typeface="Courier New" charset="0"/>
                </a:rPr>
                <a:t>rect</a:t>
              </a:r>
              <a:r>
                <a:rPr lang="en-US" sz="1600" dirty="0" smtClean="0">
                  <a:latin typeface="Courier New" charset="0"/>
                </a:rPr>
                <a:t>, 50, 50</a:t>
              </a:r>
              <a:r>
                <a:rPr lang="en-US" sz="1600" dirty="0">
                  <a:latin typeface="Courier New" charset="0"/>
                </a:rPr>
                <a:t>);</a:t>
              </a:r>
            </a:p>
            <a:p>
              <a:r>
                <a:rPr lang="en-US" sz="1600" dirty="0">
                  <a:latin typeface="Courier New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588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0,0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Courier"/>
                <a:cs typeface="Courier"/>
              </a:rPr>
              <a:t>getHeight</a:t>
            </a:r>
            <a:r>
              <a:rPr lang="en-US" sz="3600" dirty="0" smtClean="0">
                <a:latin typeface="Courier"/>
                <a:cs typeface="Courier"/>
              </a:rPr>
              <a:t>();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Courier"/>
                <a:cs typeface="Courier"/>
              </a:rPr>
              <a:t>getWidth</a:t>
            </a:r>
            <a:r>
              <a:rPr lang="en-US" sz="3600" dirty="0" smtClean="0">
                <a:latin typeface="Courier"/>
                <a:cs typeface="Courier"/>
              </a:rPr>
              <a:t>();</a:t>
            </a:r>
            <a:endParaRPr lang="en-US" sz="3600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</a:t>
              </a:r>
              <a:r>
                <a:rPr lang="en-US" sz="3600" dirty="0" smtClean="0">
                  <a:solidFill>
                    <a:srgbClr val="0000FF"/>
                  </a:solidFill>
                </a:rPr>
                <a:t>,20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</a:t>
              </a:r>
              <a:r>
                <a:rPr lang="en-US" sz="3600" dirty="0" smtClean="0">
                  <a:solidFill>
                    <a:srgbClr val="0000FF"/>
                  </a:solidFill>
                </a:rPr>
                <a:t>,120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120</a:t>
              </a:r>
              <a:r>
                <a:rPr lang="en-US" sz="3600" dirty="0" smtClean="0">
                  <a:solidFill>
                    <a:srgbClr val="0000FF"/>
                  </a:solidFill>
                </a:rPr>
                <a:t>,40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12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1"/>
          <p:cNvSpPr txBox="1">
            <a:spLocks noChangeArrowheads="1"/>
          </p:cNvSpPr>
          <p:nvPr/>
        </p:nvSpPr>
        <p:spPr bwMode="auto">
          <a:xfrm>
            <a:off x="2032000" y="1944688"/>
            <a:ext cx="50323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>
                <a:solidFill>
                  <a:srgbClr val="010000"/>
                </a:solidFill>
                <a:latin typeface="Courier" charset="0"/>
                <a:cs typeface="Courier" charset="0"/>
              </a:rPr>
              <a:t>String str = </a:t>
            </a:r>
            <a:r>
              <a:rPr lang="en-US" sz="3000">
                <a:solidFill>
                  <a:srgbClr val="3366FF"/>
                </a:solidFill>
                <a:latin typeface="Courier" charset="0"/>
                <a:cs typeface="Courier" charset="0"/>
              </a:rPr>
              <a:t>“Hi”</a:t>
            </a:r>
            <a:r>
              <a:rPr lang="en-US" altLang="ja-JP" sz="3000">
                <a:solidFill>
                  <a:srgbClr val="010000"/>
                </a:solidFill>
                <a:latin typeface="Courier" charset="0"/>
                <a:cs typeface="Courier" charset="0"/>
              </a:rPr>
              <a:t>;</a:t>
            </a:r>
          </a:p>
          <a:p>
            <a:endParaRPr lang="en-US" sz="3000">
              <a:latin typeface="Courier" charset="0"/>
              <a:cs typeface="Courier" charset="0"/>
            </a:endParaRPr>
          </a:p>
          <a:p>
            <a:r>
              <a:rPr lang="en-US" sz="3000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sz="300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sz="3000">
                <a:solidFill>
                  <a:srgbClr val="010000"/>
                </a:solidFill>
                <a:latin typeface="Courier" charset="0"/>
                <a:cs typeface="Courier" charset="0"/>
              </a:rPr>
              <a:t>num = 5;</a:t>
            </a:r>
          </a:p>
          <a:p>
            <a:endParaRPr lang="en-US" sz="3000">
              <a:latin typeface="Courier" charset="0"/>
              <a:cs typeface="Courier" charset="0"/>
            </a:endParaRPr>
          </a:p>
          <a:p>
            <a:r>
              <a:rPr lang="en-US" sz="3000" b="1">
                <a:solidFill>
                  <a:srgbClr val="660066"/>
                </a:solidFill>
                <a:latin typeface="Courier" charset="0"/>
                <a:cs typeface="Courier" charset="0"/>
              </a:rPr>
              <a:t>double</a:t>
            </a:r>
            <a:r>
              <a:rPr lang="en-US" sz="300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sz="3000">
                <a:solidFill>
                  <a:srgbClr val="010000"/>
                </a:solidFill>
                <a:latin typeface="Courier" charset="0"/>
                <a:cs typeface="Courier" charset="0"/>
              </a:rPr>
              <a:t>fraction = 0.2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Types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305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1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smtClean="0"/>
              <a:t>A variable that represents text.</a:t>
            </a:r>
            <a:endParaRPr lang="en-US" sz="2400" b="0" dirty="0"/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49576" name="Rectangle 8"/>
          <p:cNvSpPr>
            <a:spLocks noChangeArrowheads="1"/>
          </p:cNvSpPr>
          <p:nvPr/>
        </p:nvSpPr>
        <p:spPr bwMode="auto">
          <a:xfrm>
            <a:off x="457200" y="2373313"/>
            <a:ext cx="8229600" cy="238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77" name="Text Box 9"/>
          <p:cNvSpPr txBox="1">
            <a:spLocks noChangeArrowheads="1"/>
          </p:cNvSpPr>
          <p:nvPr/>
        </p:nvSpPr>
        <p:spPr bwMode="auto">
          <a:xfrm>
            <a:off x="533400" y="2386013"/>
            <a:ext cx="8077200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>
                <a:latin typeface="Courier New" charset="0"/>
              </a:rPr>
              <a:t>public class HelloProgram extends GraphicsProgram {</a:t>
            </a:r>
          </a:p>
          <a:p>
            <a:r>
              <a:rPr lang="en-US" sz="1800">
                <a:latin typeface="Courier New" charset="0"/>
              </a:rPr>
              <a:t>   public void run()</a:t>
            </a:r>
            <a:r>
              <a:rPr lang="en-US" sz="1200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{</a:t>
            </a:r>
          </a:p>
          <a:p>
            <a:r>
              <a:rPr lang="en-US" sz="1800">
                <a:latin typeface="Courier New" charset="0"/>
              </a:rPr>
              <a:t>      GLabel label = new GLabel("hello,</a:t>
            </a:r>
            <a:r>
              <a:rPr lang="en-US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world", 100, 75);</a:t>
            </a:r>
          </a:p>
          <a:p>
            <a:r>
              <a:rPr lang="en-US" sz="1800">
                <a:latin typeface="Courier New" charset="0"/>
              </a:rPr>
              <a:t>      label.setFont("SansSerif-36");</a:t>
            </a:r>
          </a:p>
          <a:p>
            <a:r>
              <a:rPr lang="en-US" sz="1800">
                <a:latin typeface="Courier New" charset="0"/>
              </a:rPr>
              <a:t>      label.setColor(Color.RED);</a:t>
            </a:r>
          </a:p>
          <a:p>
            <a:r>
              <a:rPr lang="en-US" sz="1800">
                <a:latin typeface="Courier New" charset="0"/>
              </a:rPr>
              <a:t>      add(label);</a:t>
            </a:r>
          </a:p>
          <a:p>
            <a:r>
              <a:rPr lang="en-US" sz="1800">
                <a:latin typeface="Courier New" charset="0"/>
              </a:rPr>
              <a:t>   }</a:t>
            </a:r>
          </a:p>
          <a:p>
            <a:r>
              <a:rPr lang="en-US" sz="1800">
                <a:latin typeface="Courier New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580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1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smtClean="0"/>
              <a:t>A variable that represents text.</a:t>
            </a:r>
            <a:endParaRPr lang="en-US" sz="2400" b="0" dirty="0"/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49576" name="Rectangle 8"/>
          <p:cNvSpPr>
            <a:spLocks noChangeArrowheads="1"/>
          </p:cNvSpPr>
          <p:nvPr/>
        </p:nvSpPr>
        <p:spPr bwMode="auto">
          <a:xfrm>
            <a:off x="457200" y="2373313"/>
            <a:ext cx="8229600" cy="238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77" name="Text Box 9"/>
          <p:cNvSpPr txBox="1">
            <a:spLocks noChangeArrowheads="1"/>
          </p:cNvSpPr>
          <p:nvPr/>
        </p:nvSpPr>
        <p:spPr bwMode="auto">
          <a:xfrm>
            <a:off x="533400" y="2386013"/>
            <a:ext cx="8077200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>
                <a:latin typeface="Courier New" charset="0"/>
              </a:rPr>
              <a:t>public class HelloProgram extends GraphicsProgram {</a:t>
            </a:r>
          </a:p>
          <a:p>
            <a:r>
              <a:rPr lang="en-US" sz="1800">
                <a:latin typeface="Courier New" charset="0"/>
              </a:rPr>
              <a:t>   public void run()</a:t>
            </a:r>
            <a:r>
              <a:rPr lang="en-US" sz="1200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{</a:t>
            </a:r>
          </a:p>
          <a:p>
            <a:r>
              <a:rPr lang="en-US" sz="1800">
                <a:latin typeface="Courier New" charset="0"/>
              </a:rPr>
              <a:t>      GLabel label = new GLabel("hello,</a:t>
            </a:r>
            <a:r>
              <a:rPr lang="en-US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world", 100, 75);</a:t>
            </a:r>
          </a:p>
          <a:p>
            <a:r>
              <a:rPr lang="en-US" sz="1800">
                <a:latin typeface="Courier New" charset="0"/>
              </a:rPr>
              <a:t>      label.setFont("SansSerif-36");</a:t>
            </a:r>
          </a:p>
          <a:p>
            <a:r>
              <a:rPr lang="en-US" sz="1800">
                <a:latin typeface="Courier New" charset="0"/>
              </a:rPr>
              <a:t>      label.setColor(Color.RED);</a:t>
            </a:r>
          </a:p>
          <a:p>
            <a:r>
              <a:rPr lang="en-US" sz="1800">
                <a:latin typeface="Courier New" charset="0"/>
              </a:rPr>
              <a:t>      add(label);</a:t>
            </a:r>
          </a:p>
          <a:p>
            <a:r>
              <a:rPr lang="en-US" sz="1800">
                <a:latin typeface="Courier New" charset="0"/>
              </a:rPr>
              <a:t>   }</a:t>
            </a:r>
          </a:p>
          <a:p>
            <a:r>
              <a:rPr lang="en-US" sz="1800">
                <a:latin typeface="Courier New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07837" y="3025411"/>
            <a:ext cx="7059167" cy="317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1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smtClean="0"/>
              <a:t>A variable that represents text.</a:t>
            </a:r>
            <a:endParaRPr lang="en-US" sz="2400" b="0" dirty="0"/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49576" name="Rectangle 8"/>
          <p:cNvSpPr>
            <a:spLocks noChangeArrowheads="1"/>
          </p:cNvSpPr>
          <p:nvPr/>
        </p:nvSpPr>
        <p:spPr bwMode="auto">
          <a:xfrm>
            <a:off x="457200" y="2373313"/>
            <a:ext cx="8229600" cy="238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77" name="Text Box 9"/>
          <p:cNvSpPr txBox="1">
            <a:spLocks noChangeArrowheads="1"/>
          </p:cNvSpPr>
          <p:nvPr/>
        </p:nvSpPr>
        <p:spPr bwMode="auto">
          <a:xfrm>
            <a:off x="533400" y="2386013"/>
            <a:ext cx="8077200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>
                <a:latin typeface="Courier New" charset="0"/>
              </a:rPr>
              <a:t>public class HelloProgram extends GraphicsProgram {</a:t>
            </a:r>
          </a:p>
          <a:p>
            <a:r>
              <a:rPr lang="en-US" sz="1800">
                <a:latin typeface="Courier New" charset="0"/>
              </a:rPr>
              <a:t>   public void run()</a:t>
            </a:r>
            <a:r>
              <a:rPr lang="en-US" sz="1200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{</a:t>
            </a:r>
          </a:p>
          <a:p>
            <a:r>
              <a:rPr lang="en-US" sz="1800">
                <a:latin typeface="Courier New" charset="0"/>
              </a:rPr>
              <a:t>      GLabel label = new GLabel("hello,</a:t>
            </a:r>
            <a:r>
              <a:rPr lang="en-US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world", 100, 75);</a:t>
            </a:r>
          </a:p>
          <a:p>
            <a:r>
              <a:rPr lang="en-US" sz="1800">
                <a:latin typeface="Courier New" charset="0"/>
              </a:rPr>
              <a:t>      label.setFont("SansSerif-36");</a:t>
            </a:r>
          </a:p>
          <a:p>
            <a:r>
              <a:rPr lang="en-US" sz="1800">
                <a:latin typeface="Courier New" charset="0"/>
              </a:rPr>
              <a:t>      label.setColor(Color.RED);</a:t>
            </a:r>
          </a:p>
          <a:p>
            <a:r>
              <a:rPr lang="en-US" sz="1800">
                <a:latin typeface="Courier New" charset="0"/>
              </a:rPr>
              <a:t>      add(label);</a:t>
            </a:r>
          </a:p>
          <a:p>
            <a:r>
              <a:rPr lang="en-US" sz="1800">
                <a:latin typeface="Courier New" charset="0"/>
              </a:rPr>
              <a:t>   }</a:t>
            </a:r>
          </a:p>
          <a:p>
            <a:r>
              <a:rPr lang="en-US" sz="1800">
                <a:latin typeface="Courier New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07837" y="3301111"/>
            <a:ext cx="7059167" cy="317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8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1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smtClean="0"/>
              <a:t>A variable that represents text.</a:t>
            </a:r>
            <a:endParaRPr lang="en-US" sz="2400" b="0" dirty="0"/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49576" name="Rectangle 8"/>
          <p:cNvSpPr>
            <a:spLocks noChangeArrowheads="1"/>
          </p:cNvSpPr>
          <p:nvPr/>
        </p:nvSpPr>
        <p:spPr bwMode="auto">
          <a:xfrm>
            <a:off x="457200" y="2373313"/>
            <a:ext cx="8229600" cy="238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77" name="Text Box 9"/>
          <p:cNvSpPr txBox="1">
            <a:spLocks noChangeArrowheads="1"/>
          </p:cNvSpPr>
          <p:nvPr/>
        </p:nvSpPr>
        <p:spPr bwMode="auto">
          <a:xfrm>
            <a:off x="533400" y="2386013"/>
            <a:ext cx="8077200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>
                <a:latin typeface="Courier New" charset="0"/>
              </a:rPr>
              <a:t>public class HelloProgram extends GraphicsProgram {</a:t>
            </a:r>
          </a:p>
          <a:p>
            <a:r>
              <a:rPr lang="en-US" sz="1800">
                <a:latin typeface="Courier New" charset="0"/>
              </a:rPr>
              <a:t>   public void run()</a:t>
            </a:r>
            <a:r>
              <a:rPr lang="en-US" sz="1200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{</a:t>
            </a:r>
          </a:p>
          <a:p>
            <a:r>
              <a:rPr lang="en-US" sz="1800">
                <a:latin typeface="Courier New" charset="0"/>
              </a:rPr>
              <a:t>      GLabel label = new GLabel("hello,</a:t>
            </a:r>
            <a:r>
              <a:rPr lang="en-US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world", 100, 75);</a:t>
            </a:r>
          </a:p>
          <a:p>
            <a:r>
              <a:rPr lang="en-US" sz="1800">
                <a:latin typeface="Courier New" charset="0"/>
              </a:rPr>
              <a:t>      label.setFont("SansSerif-36");</a:t>
            </a:r>
          </a:p>
          <a:p>
            <a:r>
              <a:rPr lang="en-US" sz="1800">
                <a:latin typeface="Courier New" charset="0"/>
              </a:rPr>
              <a:t>      label.setColor(Color.RED);</a:t>
            </a:r>
          </a:p>
          <a:p>
            <a:r>
              <a:rPr lang="en-US" sz="1800">
                <a:latin typeface="Courier New" charset="0"/>
              </a:rPr>
              <a:t>      add(label);</a:t>
            </a:r>
          </a:p>
          <a:p>
            <a:r>
              <a:rPr lang="en-US" sz="1800">
                <a:latin typeface="Courier New" charset="0"/>
              </a:rPr>
              <a:t>   }</a:t>
            </a:r>
          </a:p>
          <a:p>
            <a:r>
              <a:rPr lang="en-US" sz="1800">
                <a:latin typeface="Courier New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07837" y="3580173"/>
            <a:ext cx="7059167" cy="317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1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smtClean="0"/>
              <a:t>A variable that represents text.</a:t>
            </a:r>
            <a:endParaRPr lang="en-US" sz="2400" b="0" dirty="0"/>
          </a:p>
        </p:txBody>
      </p:sp>
      <p:grpSp>
        <p:nvGrpSpPr>
          <p:cNvPr id="749572" name="Group 4"/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749573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9574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49575" name="Text Box 7"/>
          <p:cNvSpPr txBox="1">
            <a:spLocks noChangeArrowheads="1"/>
          </p:cNvSpPr>
          <p:nvPr/>
        </p:nvSpPr>
        <p:spPr bwMode="auto">
          <a:xfrm>
            <a:off x="2971800" y="5384800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sp>
        <p:nvSpPr>
          <p:cNvPr id="749576" name="Rectangle 8"/>
          <p:cNvSpPr>
            <a:spLocks noChangeArrowheads="1"/>
          </p:cNvSpPr>
          <p:nvPr/>
        </p:nvSpPr>
        <p:spPr bwMode="auto">
          <a:xfrm>
            <a:off x="457200" y="2373313"/>
            <a:ext cx="8229600" cy="238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9577" name="Text Box 9"/>
          <p:cNvSpPr txBox="1">
            <a:spLocks noChangeArrowheads="1"/>
          </p:cNvSpPr>
          <p:nvPr/>
        </p:nvSpPr>
        <p:spPr bwMode="auto">
          <a:xfrm>
            <a:off x="533400" y="2386013"/>
            <a:ext cx="8077200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>
                <a:latin typeface="Courier New" charset="0"/>
              </a:rPr>
              <a:t>public class HelloProgram extends GraphicsProgram {</a:t>
            </a:r>
          </a:p>
          <a:p>
            <a:r>
              <a:rPr lang="en-US" sz="1800">
                <a:latin typeface="Courier New" charset="0"/>
              </a:rPr>
              <a:t>   public void run()</a:t>
            </a:r>
            <a:r>
              <a:rPr lang="en-US" sz="1200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{</a:t>
            </a:r>
          </a:p>
          <a:p>
            <a:r>
              <a:rPr lang="en-US" sz="1800">
                <a:latin typeface="Courier New" charset="0"/>
              </a:rPr>
              <a:t>      GLabel label = new GLabel("hello,</a:t>
            </a:r>
            <a:r>
              <a:rPr lang="en-US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world", 100, 75);</a:t>
            </a:r>
          </a:p>
          <a:p>
            <a:r>
              <a:rPr lang="en-US" sz="1800">
                <a:latin typeface="Courier New" charset="0"/>
              </a:rPr>
              <a:t>      label.setFont("SansSerif-36");</a:t>
            </a:r>
          </a:p>
          <a:p>
            <a:r>
              <a:rPr lang="en-US" sz="1800">
                <a:latin typeface="Courier New" charset="0"/>
              </a:rPr>
              <a:t>      label.setColor(Color.RED);</a:t>
            </a:r>
          </a:p>
          <a:p>
            <a:r>
              <a:rPr lang="en-US" sz="1800">
                <a:latin typeface="Courier New" charset="0"/>
              </a:rPr>
              <a:t>      add(label);</a:t>
            </a:r>
          </a:p>
          <a:p>
            <a:r>
              <a:rPr lang="en-US" sz="1800">
                <a:latin typeface="Courier New" charset="0"/>
              </a:rPr>
              <a:t>   }</a:t>
            </a:r>
          </a:p>
          <a:p>
            <a:r>
              <a:rPr lang="en-US" sz="1800">
                <a:latin typeface="Courier New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07837" y="3842955"/>
            <a:ext cx="7059167" cy="317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0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</a:t>
            </a:r>
            <a:r>
              <a:rPr lang="en-US" sz="2000" dirty="0" err="1">
                <a:latin typeface="Courier New" charset="0"/>
              </a:rPr>
              <a:t>GOval</a:t>
            </a:r>
            <a:r>
              <a:rPr lang="en-US" sz="2400" b="0" dirty="0"/>
              <a:t> 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latin typeface="Courier New" charset="0"/>
                </a:rPr>
                <a:t>public void run() {</a:t>
              </a:r>
            </a:p>
            <a:p>
              <a:r>
                <a:rPr lang="en-US" sz="1600">
                  <a:latin typeface="Courier New" charset="0"/>
                </a:rPr>
                <a:t>   GOval oval = new GOval(getWidth(), getHeight());</a:t>
              </a:r>
            </a:p>
            <a:p>
              <a:r>
                <a:rPr lang="en-US" sz="1600">
                  <a:latin typeface="Courier New" charset="0"/>
                </a:rPr>
                <a:t>   oval.setFilled(true);</a:t>
              </a:r>
            </a:p>
            <a:p>
              <a:r>
                <a:rPr lang="en-US" sz="1600">
                  <a:latin typeface="Courier New" charset="0"/>
                </a:rPr>
                <a:t>   oval.setColor(Color.GREEN);</a:t>
              </a:r>
            </a:p>
            <a:p>
              <a:r>
                <a:rPr lang="en-US" sz="1600">
                  <a:latin typeface="Courier New" charset="0"/>
                </a:rPr>
                <a:t>   add(oval, 0, 0);</a:t>
              </a:r>
            </a:p>
            <a:p>
              <a:r>
                <a:rPr lang="en-US" sz="1600">
                  <a:latin typeface="Courier New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5570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7 at 12.53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03" y="1007574"/>
            <a:ext cx="4450017" cy="555347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Grandpa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3609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457200" y="1888235"/>
            <a:ext cx="8229600" cy="2589213"/>
            <a:chOff x="288" y="1296"/>
            <a:chExt cx="5184" cy="1631"/>
          </a:xfrm>
        </p:grpSpPr>
        <p:sp>
          <p:nvSpPr>
            <p:cNvPr id="675845" name="Rectangle 5"/>
            <p:cNvSpPr>
              <a:spLocks noChangeArrowheads="1"/>
            </p:cNvSpPr>
            <p:nvPr/>
          </p:nvSpPr>
          <p:spPr bwMode="auto">
            <a:xfrm>
              <a:off x="1872" y="1296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Adds the object to the canvas at the front of the stack </a:t>
              </a:r>
            </a:p>
          </p:txBody>
        </p:sp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1872" y="1503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Moves the object to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 and then adds it to the canvas</a:t>
              </a:r>
              <a:endParaRPr lang="en-US" sz="1800" b="0" i="1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1872" y="1709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the object from the canvas</a:t>
              </a:r>
              <a:endParaRPr lang="en-US" sz="1800" b="0" i="1"/>
            </a:p>
          </p:txBody>
        </p:sp>
        <p:sp>
          <p:nvSpPr>
            <p:cNvPr id="675848" name="Rectangle 8"/>
            <p:cNvSpPr>
              <a:spLocks noChangeArrowheads="1"/>
            </p:cNvSpPr>
            <p:nvPr/>
          </p:nvSpPr>
          <p:spPr bwMode="auto">
            <a:xfrm>
              <a:off x="1872" y="19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all objects from the canvas</a:t>
              </a:r>
            </a:p>
          </p:txBody>
        </p:sp>
        <p:sp>
          <p:nvSpPr>
            <p:cNvPr id="675849" name="Rectangle 9"/>
            <p:cNvSpPr>
              <a:spLocks noChangeArrowheads="1"/>
            </p:cNvSpPr>
            <p:nvPr/>
          </p:nvSpPr>
          <p:spPr bwMode="auto">
            <a:xfrm>
              <a:off x="1872" y="21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frontmost object at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), or </a:t>
              </a:r>
              <a:r>
                <a:rPr lang="en-US" sz="1600">
                  <a:latin typeface="Courier New" charset="0"/>
                </a:rPr>
                <a:t>null</a:t>
              </a:r>
              <a:r>
                <a:rPr lang="en-US" sz="1800" b="0"/>
                <a:t> if none </a:t>
              </a:r>
            </a:p>
          </p:txBody>
        </p:sp>
        <p:sp>
          <p:nvSpPr>
            <p:cNvPr id="675850" name="Rectangle 10"/>
            <p:cNvSpPr>
              <a:spLocks noChangeArrowheads="1"/>
            </p:cNvSpPr>
            <p:nvPr/>
          </p:nvSpPr>
          <p:spPr bwMode="auto">
            <a:xfrm>
              <a:off x="1872" y="23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width in pixels of the entire canvas</a:t>
              </a:r>
            </a:p>
          </p:txBody>
        </p:sp>
        <p:sp>
          <p:nvSpPr>
            <p:cNvPr id="675851" name="Rectangle 11"/>
            <p:cNvSpPr>
              <a:spLocks noChangeArrowheads="1"/>
            </p:cNvSpPr>
            <p:nvPr/>
          </p:nvSpPr>
          <p:spPr bwMode="auto">
            <a:xfrm>
              <a:off x="1872" y="25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height in pixels of the entire canvas</a:t>
              </a:r>
            </a:p>
          </p:txBody>
        </p:sp>
        <p:sp>
          <p:nvSpPr>
            <p:cNvPr id="675852" name="Rectangle 12"/>
            <p:cNvSpPr>
              <a:spLocks noChangeArrowheads="1"/>
            </p:cNvSpPr>
            <p:nvPr/>
          </p:nvSpPr>
          <p:spPr bwMode="auto">
            <a:xfrm>
              <a:off x="1872" y="27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Sets the background color of the canvas to </a:t>
              </a:r>
              <a:r>
                <a:rPr lang="en-US" sz="1800" b="0" i="1"/>
                <a:t>c.</a:t>
              </a:r>
              <a:endParaRPr lang="en-US" sz="1800" b="0"/>
            </a:p>
          </p:txBody>
        </p:sp>
        <p:sp>
          <p:nvSpPr>
            <p:cNvPr id="675853" name="Rectangle 13"/>
            <p:cNvSpPr>
              <a:spLocks noChangeArrowheads="1"/>
            </p:cNvSpPr>
            <p:nvPr/>
          </p:nvSpPr>
          <p:spPr bwMode="auto">
            <a:xfrm>
              <a:off x="288" y="1296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4" name="Rectangle 14"/>
            <p:cNvSpPr>
              <a:spLocks noChangeArrowheads="1"/>
            </p:cNvSpPr>
            <p:nvPr/>
          </p:nvSpPr>
          <p:spPr bwMode="auto">
            <a:xfrm>
              <a:off x="288" y="1503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5" name="Rectangle 15"/>
            <p:cNvSpPr>
              <a:spLocks noChangeArrowheads="1"/>
            </p:cNvSpPr>
            <p:nvPr/>
          </p:nvSpPr>
          <p:spPr bwMode="auto">
            <a:xfrm>
              <a:off x="288" y="1709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6" name="Rectangle 16"/>
            <p:cNvSpPr>
              <a:spLocks noChangeArrowheads="1"/>
            </p:cNvSpPr>
            <p:nvPr/>
          </p:nvSpPr>
          <p:spPr bwMode="auto">
            <a:xfrm>
              <a:off x="288" y="19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removeAll()</a:t>
              </a:r>
            </a:p>
          </p:txBody>
        </p:sp>
        <p:sp>
          <p:nvSpPr>
            <p:cNvPr id="675857" name="Rectangle 17"/>
            <p:cNvSpPr>
              <a:spLocks noChangeArrowheads="1"/>
            </p:cNvSpPr>
            <p:nvPr/>
          </p:nvSpPr>
          <p:spPr bwMode="auto">
            <a:xfrm>
              <a:off x="288" y="21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getElementAt(</a:t>
              </a:r>
              <a:r>
                <a:rPr lang="en-US" sz="1800" b="0" i="1"/>
                <a:t>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8" name="Rectangle 18"/>
            <p:cNvSpPr>
              <a:spLocks noChangeArrowheads="1"/>
            </p:cNvSpPr>
            <p:nvPr/>
          </p:nvSpPr>
          <p:spPr bwMode="auto">
            <a:xfrm>
              <a:off x="288" y="23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getWidth()</a:t>
              </a:r>
            </a:p>
          </p:txBody>
        </p:sp>
        <p:sp>
          <p:nvSpPr>
            <p:cNvPr id="675859" name="Rectangle 19"/>
            <p:cNvSpPr>
              <a:spLocks noChangeArrowheads="1"/>
            </p:cNvSpPr>
            <p:nvPr/>
          </p:nvSpPr>
          <p:spPr bwMode="auto">
            <a:xfrm>
              <a:off x="288" y="25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getHeight()</a:t>
              </a:r>
            </a:p>
          </p:txBody>
        </p:sp>
        <p:sp>
          <p:nvSpPr>
            <p:cNvPr id="675860" name="Rectangle 20"/>
            <p:cNvSpPr>
              <a:spLocks noChangeArrowheads="1"/>
            </p:cNvSpPr>
            <p:nvPr/>
          </p:nvSpPr>
          <p:spPr bwMode="auto">
            <a:xfrm>
              <a:off x="288" y="27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setBackground(</a:t>
              </a:r>
              <a:r>
                <a:rPr lang="en-US" sz="1800" b="0" i="1"/>
                <a:t>c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</p:grpSp>
      <p:grpSp>
        <p:nvGrpSpPr>
          <p:cNvPr id="675862" name="Group 22"/>
          <p:cNvGrpSpPr>
            <a:grpSpLocks/>
          </p:cNvGrpSpPr>
          <p:nvPr/>
        </p:nvGrpSpPr>
        <p:grpSpPr bwMode="auto">
          <a:xfrm>
            <a:off x="457200" y="4465998"/>
            <a:ext cx="8229600" cy="654050"/>
            <a:chOff x="288" y="3380"/>
            <a:chExt cx="5184" cy="412"/>
          </a:xfrm>
        </p:grpSpPr>
        <p:sp>
          <p:nvSpPr>
            <p:cNvPr id="675863" name="Rectangle 23"/>
            <p:cNvSpPr>
              <a:spLocks noChangeArrowheads="1"/>
            </p:cNvSpPr>
            <p:nvPr/>
          </p:nvSpPr>
          <p:spPr bwMode="auto">
            <a:xfrm>
              <a:off x="1872" y="33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Pauses the program for the specified time in milliseconds</a:t>
              </a:r>
            </a:p>
          </p:txBody>
        </p:sp>
        <p:sp>
          <p:nvSpPr>
            <p:cNvPr id="675864" name="Rectangle 24"/>
            <p:cNvSpPr>
              <a:spLocks noChangeArrowheads="1"/>
            </p:cNvSpPr>
            <p:nvPr/>
          </p:nvSpPr>
          <p:spPr bwMode="auto">
            <a:xfrm>
              <a:off x="1872" y="35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Suspends the program until the user clicks the mouse</a:t>
              </a:r>
            </a:p>
          </p:txBody>
        </p:sp>
        <p:sp>
          <p:nvSpPr>
            <p:cNvPr id="675865" name="Rectangle 25"/>
            <p:cNvSpPr>
              <a:spLocks noChangeArrowheads="1"/>
            </p:cNvSpPr>
            <p:nvPr/>
          </p:nvSpPr>
          <p:spPr bwMode="auto">
            <a:xfrm>
              <a:off x="288" y="33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pause(</a:t>
              </a:r>
              <a:r>
                <a:rPr lang="en-US" sz="1800" b="0" i="1"/>
                <a:t>milliseconds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66" name="Rectangle 26"/>
            <p:cNvSpPr>
              <a:spLocks noChangeArrowheads="1"/>
            </p:cNvSpPr>
            <p:nvPr/>
          </p:nvSpPr>
          <p:spPr bwMode="auto">
            <a:xfrm>
              <a:off x="288" y="35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waitForClick()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277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457200" y="1888235"/>
            <a:ext cx="8229600" cy="2589213"/>
            <a:chOff x="288" y="1296"/>
            <a:chExt cx="5184" cy="1631"/>
          </a:xfrm>
        </p:grpSpPr>
        <p:sp>
          <p:nvSpPr>
            <p:cNvPr id="675845" name="Rectangle 5"/>
            <p:cNvSpPr>
              <a:spLocks noChangeArrowheads="1"/>
            </p:cNvSpPr>
            <p:nvPr/>
          </p:nvSpPr>
          <p:spPr bwMode="auto">
            <a:xfrm>
              <a:off x="1872" y="1296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Adds the object to the canvas at the front of the stack </a:t>
              </a:r>
            </a:p>
          </p:txBody>
        </p:sp>
        <p:sp>
          <p:nvSpPr>
            <p:cNvPr id="675846" name="Rectangle 6"/>
            <p:cNvSpPr>
              <a:spLocks noChangeArrowheads="1"/>
            </p:cNvSpPr>
            <p:nvPr/>
          </p:nvSpPr>
          <p:spPr bwMode="auto">
            <a:xfrm>
              <a:off x="1872" y="1503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Moves the object to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 and then adds it to the canvas</a:t>
              </a:r>
              <a:endParaRPr lang="en-US" sz="1800" b="0" i="1"/>
            </a:p>
          </p:txBody>
        </p:sp>
        <p:sp>
          <p:nvSpPr>
            <p:cNvPr id="675847" name="Rectangle 7"/>
            <p:cNvSpPr>
              <a:spLocks noChangeArrowheads="1"/>
            </p:cNvSpPr>
            <p:nvPr/>
          </p:nvSpPr>
          <p:spPr bwMode="auto">
            <a:xfrm>
              <a:off x="1872" y="1709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the object from the canvas</a:t>
              </a:r>
              <a:endParaRPr lang="en-US" sz="1800" b="0" i="1"/>
            </a:p>
          </p:txBody>
        </p:sp>
        <p:sp>
          <p:nvSpPr>
            <p:cNvPr id="675848" name="Rectangle 8"/>
            <p:cNvSpPr>
              <a:spLocks noChangeArrowheads="1"/>
            </p:cNvSpPr>
            <p:nvPr/>
          </p:nvSpPr>
          <p:spPr bwMode="auto">
            <a:xfrm>
              <a:off x="1872" y="19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Removes all objects from the canvas</a:t>
              </a:r>
            </a:p>
          </p:txBody>
        </p:sp>
        <p:sp>
          <p:nvSpPr>
            <p:cNvPr id="675849" name="Rectangle 9"/>
            <p:cNvSpPr>
              <a:spLocks noChangeArrowheads="1"/>
            </p:cNvSpPr>
            <p:nvPr/>
          </p:nvSpPr>
          <p:spPr bwMode="auto">
            <a:xfrm>
              <a:off x="1872" y="21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frontmost object at (</a:t>
              </a:r>
              <a:r>
                <a:rPr lang="en-US" sz="1800" b="0" i="1"/>
                <a:t>x</a:t>
              </a:r>
              <a:r>
                <a:rPr lang="en-US" sz="1800" b="0"/>
                <a:t>, </a:t>
              </a:r>
              <a:r>
                <a:rPr lang="en-US" sz="1800" b="0" i="1"/>
                <a:t>y</a:t>
              </a:r>
              <a:r>
                <a:rPr lang="en-US" sz="1800" b="0"/>
                <a:t>), or </a:t>
              </a:r>
              <a:r>
                <a:rPr lang="en-US" sz="1600">
                  <a:latin typeface="Courier New" charset="0"/>
                </a:rPr>
                <a:t>null</a:t>
              </a:r>
              <a:r>
                <a:rPr lang="en-US" sz="1800" b="0"/>
                <a:t> if none </a:t>
              </a:r>
            </a:p>
          </p:txBody>
        </p:sp>
        <p:sp>
          <p:nvSpPr>
            <p:cNvPr id="675850" name="Rectangle 10"/>
            <p:cNvSpPr>
              <a:spLocks noChangeArrowheads="1"/>
            </p:cNvSpPr>
            <p:nvPr/>
          </p:nvSpPr>
          <p:spPr bwMode="auto">
            <a:xfrm>
              <a:off x="1872" y="23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width in pixels of the entire canvas</a:t>
              </a:r>
            </a:p>
          </p:txBody>
        </p:sp>
        <p:sp>
          <p:nvSpPr>
            <p:cNvPr id="675851" name="Rectangle 11"/>
            <p:cNvSpPr>
              <a:spLocks noChangeArrowheads="1"/>
            </p:cNvSpPr>
            <p:nvPr/>
          </p:nvSpPr>
          <p:spPr bwMode="auto">
            <a:xfrm>
              <a:off x="1872" y="25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Returns the height in pixels of the entire canvas</a:t>
              </a:r>
            </a:p>
          </p:txBody>
        </p:sp>
        <p:sp>
          <p:nvSpPr>
            <p:cNvPr id="675852" name="Rectangle 12"/>
            <p:cNvSpPr>
              <a:spLocks noChangeArrowheads="1"/>
            </p:cNvSpPr>
            <p:nvPr/>
          </p:nvSpPr>
          <p:spPr bwMode="auto">
            <a:xfrm>
              <a:off x="1872" y="2715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Sets the background color of the canvas to </a:t>
              </a:r>
              <a:r>
                <a:rPr lang="en-US" sz="1800" b="0" i="1"/>
                <a:t>c.</a:t>
              </a:r>
              <a:endParaRPr lang="en-US" sz="1800" b="0"/>
            </a:p>
          </p:txBody>
        </p:sp>
        <p:sp>
          <p:nvSpPr>
            <p:cNvPr id="675853" name="Rectangle 13"/>
            <p:cNvSpPr>
              <a:spLocks noChangeArrowheads="1"/>
            </p:cNvSpPr>
            <p:nvPr/>
          </p:nvSpPr>
          <p:spPr bwMode="auto">
            <a:xfrm>
              <a:off x="288" y="1296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4" name="Rectangle 14"/>
            <p:cNvSpPr>
              <a:spLocks noChangeArrowheads="1"/>
            </p:cNvSpPr>
            <p:nvPr/>
          </p:nvSpPr>
          <p:spPr bwMode="auto">
            <a:xfrm>
              <a:off x="288" y="1503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add(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5" name="Rectangle 15"/>
            <p:cNvSpPr>
              <a:spLocks noChangeArrowheads="1"/>
            </p:cNvSpPr>
            <p:nvPr/>
          </p:nvSpPr>
          <p:spPr bwMode="auto">
            <a:xfrm>
              <a:off x="288" y="1709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remove(</a:t>
              </a:r>
              <a:r>
                <a:rPr lang="en-US" sz="1800" b="0" i="1"/>
                <a:t>object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6" name="Rectangle 16"/>
            <p:cNvSpPr>
              <a:spLocks noChangeArrowheads="1"/>
            </p:cNvSpPr>
            <p:nvPr/>
          </p:nvSpPr>
          <p:spPr bwMode="auto">
            <a:xfrm>
              <a:off x="288" y="19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removeAll()</a:t>
              </a:r>
            </a:p>
          </p:txBody>
        </p:sp>
        <p:sp>
          <p:nvSpPr>
            <p:cNvPr id="675857" name="Rectangle 17"/>
            <p:cNvSpPr>
              <a:spLocks noChangeArrowheads="1"/>
            </p:cNvSpPr>
            <p:nvPr/>
          </p:nvSpPr>
          <p:spPr bwMode="auto">
            <a:xfrm>
              <a:off x="288" y="21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getElementAt(</a:t>
              </a:r>
              <a:r>
                <a:rPr lang="en-US" sz="1800" b="0" i="1"/>
                <a:t>x</a:t>
              </a:r>
              <a:r>
                <a:rPr lang="en-US" sz="1800">
                  <a:latin typeface="Courier New" charset="0"/>
                </a:rPr>
                <a:t>,</a:t>
              </a:r>
              <a:r>
                <a:rPr lang="en-US" sz="1800" b="0" i="1"/>
                <a:t> y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58" name="Rectangle 18"/>
            <p:cNvSpPr>
              <a:spLocks noChangeArrowheads="1"/>
            </p:cNvSpPr>
            <p:nvPr/>
          </p:nvSpPr>
          <p:spPr bwMode="auto">
            <a:xfrm>
              <a:off x="288" y="23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getWidth()</a:t>
              </a:r>
            </a:p>
          </p:txBody>
        </p:sp>
        <p:sp>
          <p:nvSpPr>
            <p:cNvPr id="675859" name="Rectangle 19"/>
            <p:cNvSpPr>
              <a:spLocks noChangeArrowheads="1"/>
            </p:cNvSpPr>
            <p:nvPr/>
          </p:nvSpPr>
          <p:spPr bwMode="auto">
            <a:xfrm>
              <a:off x="288" y="25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getHeight()</a:t>
              </a:r>
            </a:p>
          </p:txBody>
        </p:sp>
        <p:sp>
          <p:nvSpPr>
            <p:cNvPr id="675860" name="Rectangle 20"/>
            <p:cNvSpPr>
              <a:spLocks noChangeArrowheads="1"/>
            </p:cNvSpPr>
            <p:nvPr/>
          </p:nvSpPr>
          <p:spPr bwMode="auto">
            <a:xfrm>
              <a:off x="288" y="2715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setBackground(</a:t>
              </a:r>
              <a:r>
                <a:rPr lang="en-US" sz="1800" b="0" i="1"/>
                <a:t>c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</p:grpSp>
      <p:grpSp>
        <p:nvGrpSpPr>
          <p:cNvPr id="675862" name="Group 22"/>
          <p:cNvGrpSpPr>
            <a:grpSpLocks/>
          </p:cNvGrpSpPr>
          <p:nvPr/>
        </p:nvGrpSpPr>
        <p:grpSpPr bwMode="auto">
          <a:xfrm>
            <a:off x="457200" y="4465998"/>
            <a:ext cx="8229600" cy="654050"/>
            <a:chOff x="288" y="3380"/>
            <a:chExt cx="5184" cy="412"/>
          </a:xfrm>
        </p:grpSpPr>
        <p:sp>
          <p:nvSpPr>
            <p:cNvPr id="675863" name="Rectangle 23"/>
            <p:cNvSpPr>
              <a:spLocks noChangeArrowheads="1"/>
            </p:cNvSpPr>
            <p:nvPr/>
          </p:nvSpPr>
          <p:spPr bwMode="auto">
            <a:xfrm>
              <a:off x="1872" y="33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Pauses the program for the specified time in milliseconds</a:t>
              </a:r>
            </a:p>
          </p:txBody>
        </p:sp>
        <p:sp>
          <p:nvSpPr>
            <p:cNvPr id="675864" name="Rectangle 24"/>
            <p:cNvSpPr>
              <a:spLocks noChangeArrowheads="1"/>
            </p:cNvSpPr>
            <p:nvPr/>
          </p:nvSpPr>
          <p:spPr bwMode="auto">
            <a:xfrm>
              <a:off x="1872" y="3580"/>
              <a:ext cx="3600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5000"/>
                </a:lnSpc>
              </a:pPr>
              <a:r>
                <a:rPr lang="en-US" sz="1800" b="0"/>
                <a:t>Suspends the program until the user clicks the mouse</a:t>
              </a:r>
            </a:p>
          </p:txBody>
        </p:sp>
        <p:sp>
          <p:nvSpPr>
            <p:cNvPr id="675865" name="Rectangle 25"/>
            <p:cNvSpPr>
              <a:spLocks noChangeArrowheads="1"/>
            </p:cNvSpPr>
            <p:nvPr/>
          </p:nvSpPr>
          <p:spPr bwMode="auto">
            <a:xfrm>
              <a:off x="288" y="33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pause(</a:t>
              </a:r>
              <a:r>
                <a:rPr lang="en-US" sz="1800" b="0" i="1"/>
                <a:t>milliseconds</a:t>
              </a:r>
              <a:r>
                <a:rPr lang="en-US" sz="1800">
                  <a:latin typeface="Courier New" charset="0"/>
                </a:rPr>
                <a:t>)</a:t>
              </a:r>
            </a:p>
          </p:txBody>
        </p:sp>
        <p:sp>
          <p:nvSpPr>
            <p:cNvPr id="675866" name="Rectangle 26"/>
            <p:cNvSpPr>
              <a:spLocks noChangeArrowheads="1"/>
            </p:cNvSpPr>
            <p:nvPr/>
          </p:nvSpPr>
          <p:spPr bwMode="auto">
            <a:xfrm>
              <a:off x="288" y="3580"/>
              <a:ext cx="1584" cy="2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80000"/>
                </a:lnSpc>
              </a:pPr>
              <a:r>
                <a:rPr lang="en-US" sz="1800">
                  <a:latin typeface="Courier New" charset="0"/>
                </a:rPr>
                <a:t>waitForClick()</a:t>
              </a:r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13136" y="1739505"/>
            <a:ext cx="8611234" cy="956728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6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103927"/>
            <a:ext cx="7110829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Reference Sheet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826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0516E-6 4.50717E-6 L -7.90516E-6 -0.3597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1"/>
          <p:cNvSpPr txBox="1">
            <a:spLocks noChangeArrowheads="1"/>
          </p:cNvSpPr>
          <p:nvPr/>
        </p:nvSpPr>
        <p:spPr bwMode="auto">
          <a:xfrm>
            <a:off x="1827169" y="2258742"/>
            <a:ext cx="549467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 b="1" dirty="0" smtClean="0">
                <a:solidFill>
                  <a:srgbClr val="660066"/>
                </a:solidFill>
                <a:latin typeface="Courier" charset="0"/>
                <a:cs typeface="Courier" charset="0"/>
              </a:rPr>
              <a:t>while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</a:t>
            </a:r>
            <a:r>
              <a:rPr lang="en-US" sz="3000" dirty="0" err="1" smtClean="0">
                <a:solidFill>
                  <a:srgbClr val="010000"/>
                </a:solidFill>
                <a:latin typeface="Courier" charset="0"/>
                <a:cs typeface="Courier" charset="0"/>
              </a:rPr>
              <a:t>frontIsClear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());{</a:t>
            </a:r>
          </a:p>
          <a:p>
            <a:r>
              <a:rPr lang="en-US" sz="3000" dirty="0">
                <a:solidFill>
                  <a:srgbClr val="010000"/>
                </a:solidFill>
                <a:latin typeface="Courier" charset="0"/>
                <a:cs typeface="Courier" charset="0"/>
              </a:rPr>
              <a:t> 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  move();</a:t>
            </a:r>
          </a:p>
          <a:p>
            <a:r>
              <a:rPr lang="en-US" sz="3000" dirty="0">
                <a:solidFill>
                  <a:srgbClr val="010000"/>
                </a:solidFill>
                <a:latin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Debug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Oval 1"/>
          <p:cNvSpPr>
            <a:spLocks noChangeArrowheads="1"/>
          </p:cNvSpPr>
          <p:nvPr/>
        </p:nvSpPr>
        <p:spPr bwMode="auto">
          <a:xfrm>
            <a:off x="6473654" y="2258742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635" y="4173326"/>
            <a:ext cx="1981506" cy="19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2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That’s All 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647700"/>
            <a:ext cx="5435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1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1"/>
          <p:cNvSpPr txBox="1">
            <a:spLocks noChangeArrowheads="1"/>
          </p:cNvSpPr>
          <p:nvPr/>
        </p:nvSpPr>
        <p:spPr bwMode="auto">
          <a:xfrm>
            <a:off x="1827169" y="2258742"/>
            <a:ext cx="527663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 b="1" dirty="0" smtClean="0">
                <a:solidFill>
                  <a:srgbClr val="660066"/>
                </a:solidFill>
                <a:latin typeface="Courier" charset="0"/>
                <a:cs typeface="Courier" charset="0"/>
              </a:rPr>
              <a:t>while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</a:t>
            </a:r>
            <a:r>
              <a:rPr lang="en-US" sz="3000" dirty="0" err="1" smtClean="0">
                <a:solidFill>
                  <a:srgbClr val="010000"/>
                </a:solidFill>
                <a:latin typeface="Courier" charset="0"/>
                <a:cs typeface="Courier" charset="0"/>
              </a:rPr>
              <a:t>frontIsClear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()){</a:t>
            </a:r>
          </a:p>
          <a:p>
            <a:r>
              <a:rPr lang="en-US" sz="3000" dirty="0">
                <a:solidFill>
                  <a:srgbClr val="010000"/>
                </a:solidFill>
                <a:latin typeface="Courier" charset="0"/>
                <a:cs typeface="Courier" charset="0"/>
              </a:rPr>
              <a:t> 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  move();</a:t>
            </a:r>
          </a:p>
          <a:p>
            <a:r>
              <a:rPr lang="en-US" sz="3000" dirty="0">
                <a:solidFill>
                  <a:srgbClr val="010000"/>
                </a:solidFill>
                <a:latin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Debug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309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1"/>
          <p:cNvSpPr txBox="1">
            <a:spLocks noChangeArrowheads="1"/>
          </p:cNvSpPr>
          <p:nvPr/>
        </p:nvSpPr>
        <p:spPr bwMode="auto">
          <a:xfrm>
            <a:off x="1827169" y="2258742"/>
            <a:ext cx="43403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 b="1" dirty="0" smtClean="0">
                <a:solidFill>
                  <a:srgbClr val="660066"/>
                </a:solidFill>
                <a:latin typeface="Courier" charset="0"/>
                <a:cs typeface="Courier" charset="0"/>
              </a:rPr>
              <a:t>if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</a:t>
            </a:r>
            <a:r>
              <a:rPr lang="en-US" sz="3000" dirty="0" err="1" smtClean="0">
                <a:solidFill>
                  <a:srgbClr val="010000"/>
                </a:solidFill>
                <a:latin typeface="Courier" charset="0"/>
                <a:cs typeface="Courier" charset="0"/>
              </a:rPr>
              <a:t>frontIsClear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())</a:t>
            </a:r>
          </a:p>
          <a:p>
            <a:r>
              <a:rPr lang="en-US" sz="3000" dirty="0">
                <a:solidFill>
                  <a:srgbClr val="010000"/>
                </a:solidFill>
                <a:latin typeface="Courier" charset="0"/>
                <a:cs typeface="Courier" charset="0"/>
              </a:rPr>
              <a:t> 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  move();</a:t>
            </a:r>
          </a:p>
          <a:p>
            <a:r>
              <a:rPr lang="en-US" sz="3000" dirty="0">
                <a:solidFill>
                  <a:srgbClr val="010000"/>
                </a:solidFill>
                <a:latin typeface="Courier" charset="0"/>
                <a:cs typeface="Courier" charset="0"/>
              </a:rPr>
              <a:t> 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  </a:t>
            </a:r>
            <a:r>
              <a:rPr lang="en-US" sz="3000" dirty="0" err="1" smtClean="0">
                <a:solidFill>
                  <a:srgbClr val="010000"/>
                </a:solidFill>
                <a:latin typeface="Courier" charset="0"/>
                <a:cs typeface="Courier" charset="0"/>
              </a:rPr>
              <a:t>turnLeft</a:t>
            </a:r>
            <a:r>
              <a:rPr lang="en-US" sz="3000" dirty="0" smtClean="0">
                <a:solidFill>
                  <a:srgbClr val="010000"/>
                </a:solidFill>
                <a:latin typeface="Courier" charset="0"/>
                <a:cs typeface="Courier" charset="0"/>
              </a:rPr>
              <a:t>();</a:t>
            </a:r>
          </a:p>
          <a:p>
            <a:endParaRPr lang="en-US" sz="3000" dirty="0">
              <a:solidFill>
                <a:srgbClr val="010000"/>
              </a:solidFill>
              <a:latin typeface="Courier" charset="0"/>
              <a:cs typeface="Courier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Debug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Oval 1"/>
          <p:cNvSpPr>
            <a:spLocks noChangeArrowheads="1"/>
          </p:cNvSpPr>
          <p:nvPr/>
        </p:nvSpPr>
        <p:spPr bwMode="auto">
          <a:xfrm>
            <a:off x="6149010" y="225082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Oval 1"/>
          <p:cNvSpPr>
            <a:spLocks noChangeArrowheads="1"/>
          </p:cNvSpPr>
          <p:nvPr/>
        </p:nvSpPr>
        <p:spPr bwMode="auto">
          <a:xfrm>
            <a:off x="1827169" y="3548447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635" y="4173326"/>
            <a:ext cx="1981506" cy="19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2208</Words>
  <Application>Microsoft Macintosh PowerPoint</Application>
  <PresentationFormat>On-screen Show (4:3)</PresentationFormat>
  <Paragraphs>519</Paragraphs>
  <Slides>70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8</cp:revision>
  <dcterms:created xsi:type="dcterms:W3CDTF">2016-06-21T10:36:38Z</dcterms:created>
  <dcterms:modified xsi:type="dcterms:W3CDTF">2016-06-22T04:43:49Z</dcterms:modified>
</cp:coreProperties>
</file>